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4994" autoAdjust="0"/>
    <p:restoredTop sz="90711" autoAdjust="0"/>
  </p:normalViewPr>
  <p:slideViewPr>
    <p:cSldViewPr snapToGrid="0">
      <p:cViewPr varScale="1">
        <p:scale>
          <a:sx n="84" d="100"/>
          <a:sy n="84" d="100"/>
        </p:scale>
        <p:origin x="816" y="7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2097155" name="Picture 15" descr="HD-PanelTitleR1.png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/>
          </p:spPr>
        </p:pic>
        <p:sp>
          <p:nvSpPr>
            <p:cNvPr id="1048582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/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97156" name="Picture 16" descr="HDRibbonTitle-UniformTrim.png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2"/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/>
          </p:spPr>
        </p:pic>
        <p:pic>
          <p:nvPicPr>
            <p:cNvPr id="2097157" name="Picture 19" descr="HDRibbonTitle-UniformTrim.png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2"/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/>
          </p:spPr>
        </p:pic>
      </p:grpSp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algn="ctr" indent="0" marL="0">
              <a:buNone/>
              <a:defRPr sz="2100">
                <a:solidFill>
                  <a:schemeClr val="tx1"/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p>
            <a:endParaRPr lang="en-US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2692399" y="3522131"/>
            <a:ext cx="6815668" cy="0"/>
          </a:xfrm>
          <a:prstGeom prst="lin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9" name="Straight Connector 6"/>
          <p:cNvCxnSpPr>
            <a:cxnSpLocks/>
          </p:cNvCxnSpPr>
          <p:nvPr/>
        </p:nvCxnSpPr>
        <p:spPr>
          <a:xfrm>
            <a:off x="1396169" y="2421466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9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algn="ctr"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6" name="Straight Connector 15"/>
          <p:cNvCxnSpPr>
            <a:cxnSpLocks/>
          </p:cNvCxnSpPr>
          <p:nvPr/>
        </p:nvCxnSpPr>
        <p:spPr>
          <a:xfrm>
            <a:off x="2012723" y="3710585"/>
            <a:ext cx="8163380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8" name="Straight Connector 7"/>
          <p:cNvCxnSpPr>
            <a:cxnSpLocks/>
          </p:cNvCxnSpPr>
          <p:nvPr/>
        </p:nvCxnSpPr>
        <p:spPr>
          <a:xfrm>
            <a:off x="1396169" y="2421466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6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0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1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7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indent="0" marL="0">
              <a:spcBef>
                <a:spcPts val="672"/>
              </a:spcBef>
              <a:spcAft>
                <a:spcPts val="600"/>
              </a:spcAft>
              <a:buNone/>
              <a:defRPr b="0" sz="28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indent="0" marL="0">
              <a:spcBef>
                <a:spcPts val="672"/>
              </a:spcBef>
              <a:spcAft>
                <a:spcPts val="600"/>
              </a:spcAft>
              <a:buNone/>
              <a:defRPr b="0" sz="2800">
                <a:solidFill>
                  <a:schemeClr val="accent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2" name="Straight Connector 17"/>
          <p:cNvCxnSpPr>
            <a:cxnSpLocks/>
          </p:cNvCxnSpPr>
          <p:nvPr/>
        </p:nvCxnSpPr>
        <p:spPr>
          <a:xfrm>
            <a:off x="1396169" y="2421466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7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9" name="Straight Connector 13"/>
          <p:cNvCxnSpPr>
            <a:cxnSpLocks/>
          </p:cNvCxnSpPr>
          <p:nvPr/>
        </p:nvCxnSpPr>
        <p:spPr>
          <a:xfrm>
            <a:off x="1396169" y="2421466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5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4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5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6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7" name="Straight Connector 15"/>
          <p:cNvCxnSpPr>
            <a:cxnSpLocks/>
          </p:cNvCxnSpPr>
          <p:nvPr/>
        </p:nvCxnSpPr>
        <p:spPr>
          <a:xfrm>
            <a:off x="1396169" y="2912533"/>
            <a:ext cx="35144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b="0" sz="28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0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r="14460000" dist="381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algn="ctr"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8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r="14460000" dist="381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95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b="0" cap="none"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algn="ctr" indent="0" marL="0">
              <a:buNone/>
              <a:defRPr sz="20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5" name="Straight Connector 14"/>
          <p:cNvCxnSpPr>
            <a:cxnSpLocks/>
          </p:cNvCxnSpPr>
          <p:nvPr/>
        </p:nvCxnSpPr>
        <p:spPr>
          <a:xfrm>
            <a:off x="1396169" y="4140199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b="0" cap="none"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algn="r" indent="0" marL="0">
              <a:buFontTx/>
              <a:buNone/>
              <a:defRPr sz="2000"/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algn="ctr" indent="0" marL="0">
              <a:buNone/>
              <a:defRPr sz="20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sp>
        <p:nvSpPr>
          <p:cNvPr id="1048643" name="TextBox 13"/>
          <p:cNvSpPr txBox="1"/>
          <p:nvPr/>
        </p:nvSpPr>
        <p:spPr>
          <a:xfrm>
            <a:off x="862013" y="879961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dirty="0" sz="8000" lang="en-US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44" name="TextBox 14"/>
          <p:cNvSpPr txBox="1"/>
          <p:nvPr/>
        </p:nvSpPr>
        <p:spPr>
          <a:xfrm>
            <a:off x="10600267" y="2827870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algn="r" lvl="0"/>
            <a:r>
              <a:rPr dirty="0" sz="8000" lang="en-US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3145734" name="Straight Connector 18"/>
          <p:cNvCxnSpPr>
            <a:cxnSpLocks/>
          </p:cNvCxnSpPr>
          <p:nvPr/>
        </p:nvCxnSpPr>
        <p:spPr>
          <a:xfrm>
            <a:off x="1396169" y="4140199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b="0" cap="none"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algn="l" indent="0" marL="0">
              <a:buNone/>
              <a:defRPr sz="20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b="0" cap="none"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algn="l" indent="0" mar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7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sp>
        <p:nvSpPr>
          <p:cNvPr id="1048691" name="TextBox 11"/>
          <p:cNvSpPr txBox="1"/>
          <p:nvPr/>
        </p:nvSpPr>
        <p:spPr>
          <a:xfrm>
            <a:off x="862013" y="879961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dirty="0" sz="8000" lang="en-US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92" name="TextBox 12"/>
          <p:cNvSpPr txBox="1"/>
          <p:nvPr/>
        </p:nvSpPr>
        <p:spPr>
          <a:xfrm>
            <a:off x="10600267" y="2599261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algn="r" lvl="0"/>
            <a:r>
              <a:rPr dirty="0" sz="8000" lang="en-US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3145740" name="Straight Connector 25"/>
          <p:cNvCxnSpPr>
            <a:cxnSpLocks/>
          </p:cNvCxnSpPr>
          <p:nvPr/>
        </p:nvCxnSpPr>
        <p:spPr>
          <a:xfrm>
            <a:off x="1396169" y="3429000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anchor="ctr" bIns="45720" lIns="91440" rIns="91440" rtlCol="0" tIns="45720" vert="horz">
            <a:normAutofit/>
          </a:bodyPr>
          <a:lstStyle>
            <a:lvl1pPr>
              <a:defRPr b="0" dirty="0" lang="en-US"/>
            </a:lvl1pPr>
          </a:lstStyle>
          <a:p>
            <a:pPr lvl="0" marL="0"/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algn="l" indent="0" mar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5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0" name="Straight Connector 14"/>
          <p:cNvCxnSpPr>
            <a:cxnSpLocks/>
          </p:cNvCxnSpPr>
          <p:nvPr/>
        </p:nvCxnSpPr>
        <p:spPr>
          <a:xfrm>
            <a:off x="1396169" y="3429000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/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3" name="Straight Connector 13"/>
          <p:cNvCxnSpPr>
            <a:cxnSpLocks/>
          </p:cNvCxnSpPr>
          <p:nvPr/>
        </p:nvCxnSpPr>
        <p:spPr>
          <a:xfrm>
            <a:off x="1396169" y="2421466"/>
            <a:ext cx="9407298" cy="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2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anchor="t"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  <p:cxnSp>
        <p:nvCxnSpPr>
          <p:cNvPr id="3145731" name="Straight Connector 13"/>
          <p:cNvCxnSpPr>
            <a:cxnSpLocks/>
          </p:cNvCxnSpPr>
          <p:nvPr/>
        </p:nvCxnSpPr>
        <p:spPr>
          <a:xfrm>
            <a:off x="8863890" y="990600"/>
            <a:ext cx="0" cy="4876800"/>
          </a:xfrm>
          <a:prstGeom prst="line"/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3.png"/><Relationship Id="rId19" Type="http://schemas.openxmlformats.org/officeDocument/2006/relationships/image" Target="../media/image4.png"/><Relationship Id="rId2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097152" name="Picture 7" descr="HD-PanelContent.png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8"/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/>
          </p:spPr>
        </p:pic>
        <p:sp>
          <p:nvSpPr>
            <p:cNvPr id="1048576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/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97153" name="Picture 9" descr="HDRibbonContent-UniformTrim.png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19"/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/>
          </p:spPr>
        </p:pic>
        <p:pic>
          <p:nvPicPr>
            <p:cNvPr id="2097154" name="Picture 10" descr="HDRibbonContent-UniformTrim.png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19"/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/>
          </p:spPr>
        </p:pic>
      </p:grpSp>
      <p:sp>
        <p:nvSpPr>
          <p:cNvPr id="1048577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/>
          <a:effectLst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8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79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b="0" sz="100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5AE5D5-B065-4C11-AD22-B1532D6BD88F}" type="datetimeFigureOut">
              <a:rPr lang="en-US" smtClean="0"/>
              <a:t>10/3/2021</a:t>
            </a:fld>
            <a:endParaRPr lang="en-US"/>
          </a:p>
        </p:txBody>
      </p:sp>
      <p:sp>
        <p:nvSpPr>
          <p:cNvPr id="104858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b="0" sz="100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4858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b="0" sz="100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FAC3227-49CF-43B7-92D1-6EB21A3B5242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eaLnBrk="1" hangingPunct="1" latinLnBrk="0" rtl="0">
        <a:spcBef>
          <a:spcPct val="0"/>
        </a:spcBef>
        <a:buNone/>
        <a:defRPr cap="none" sz="4400" kern="1200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285750" latinLnBrk="0" marL="2857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24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20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algn="l" defTabSz="457200" eaLnBrk="1" hangingPunct="1" indent="-285750" latinLnBrk="0" marL="12001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8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algn="l" defTabSz="457200" eaLnBrk="1" hangingPunct="1" indent="-171450" latinLnBrk="0" marL="15430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6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algn="l" defTabSz="457200" eaLnBrk="1" hangingPunct="1" indent="-171450" latinLnBrk="0" marL="200025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4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4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4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4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cap="none" sz="140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anr.msu.edu/news/child_care_in_the_workplace" TargetMode="Externa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dirty="0" lang="en-US">
                <a:latin typeface="Times New Roman" panose="02020603050405020304" pitchFamily="18" charset="0"/>
                <a:ea typeface="SimSun" panose="02010600030101010101" pitchFamily="2" charset="-122"/>
              </a:rPr>
              <a:t>O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n-the-job Daycare </a:t>
            </a:r>
            <a:r>
              <a:rPr dirty="0" lang="en-US">
                <a:latin typeface="Times New Roman" panose="02020603050405020304" pitchFamily="18" charset="0"/>
                <a:ea typeface="SimSun" panose="02010600030101010101" pitchFamily="2" charset="-122"/>
              </a:rPr>
              <a:t>S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ites </a:t>
            </a:r>
            <a:endParaRPr dirty="0" lang="en-US"/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dirty="0" lang="en-GB" smtClean="0"/>
              <a:t>Name </a:t>
            </a:r>
          </a:p>
          <a:p>
            <a:r>
              <a:rPr dirty="0" lang="en-GB" smtClean="0"/>
              <a:t>Institution </a:t>
            </a:r>
            <a:endParaRPr dirty="0" lang="en-US"/>
          </a:p>
        </p:txBody>
      </p:sp>
      <p:pic>
        <p:nvPicPr>
          <p:cNvPr id="2097158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11927" y="3335863"/>
            <a:ext cx="3241963" cy="2150537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GB" smtClean="0"/>
              <a:t>How to Support Working Parents </a:t>
            </a:r>
            <a:endParaRPr dirty="0" lang="en-US"/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1667" lnSpcReduction="20000"/>
          </a:bodyPr>
          <a:p>
            <a:r>
              <a:rPr dirty="0" lang="en-GB" smtClean="0"/>
              <a:t>Work and personal time have become more integrated </a:t>
            </a:r>
          </a:p>
          <a:p>
            <a:r>
              <a:rPr dirty="0" lang="en-GB" smtClean="0"/>
              <a:t>Time for taking of care of children has overly overlapped working time </a:t>
            </a:r>
          </a:p>
          <a:p>
            <a:r>
              <a:rPr dirty="0" lang="en-GB" smtClean="0"/>
              <a:t>Organizations need to </a:t>
            </a:r>
            <a:r>
              <a:rPr dirty="0" lang="en-GB" smtClean="0"/>
              <a:t>keep</a:t>
            </a:r>
            <a:r>
              <a:rPr dirty="0" lang="en-GB" smtClean="0"/>
              <a:t> top</a:t>
            </a:r>
          </a:p>
          <a:p>
            <a:pPr indent="0" marL="0">
              <a:buNone/>
            </a:pPr>
            <a:r>
              <a:rPr dirty="0" lang="en-GB" smtClean="0"/>
              <a:t> </a:t>
            </a:r>
            <a:r>
              <a:rPr dirty="0" lang="en-GB" smtClean="0"/>
              <a:t>talents who are also parenting </a:t>
            </a:r>
          </a:p>
          <a:p>
            <a:r>
              <a:rPr dirty="0" lang="en-GB" smtClean="0"/>
              <a:t>Unfortunately, most organizations </a:t>
            </a:r>
            <a:endParaRPr dirty="0" lang="en-GB"/>
          </a:p>
          <a:p>
            <a:pPr indent="0" marL="0">
              <a:buNone/>
            </a:pPr>
            <a:r>
              <a:rPr dirty="0" lang="en-GB" smtClean="0"/>
              <a:t>have </a:t>
            </a:r>
            <a:r>
              <a:rPr dirty="0" lang="en-GB" smtClean="0"/>
              <a:t>not answered the question:</a:t>
            </a:r>
          </a:p>
          <a:p>
            <a:r>
              <a:rPr dirty="0" lang="en-GB" smtClean="0"/>
              <a:t>How can working parents watch </a:t>
            </a:r>
            <a:endParaRPr dirty="0" lang="en-GB" smtClean="0"/>
          </a:p>
          <a:p>
            <a:pPr indent="0" marL="0">
              <a:buNone/>
            </a:pPr>
            <a:r>
              <a:rPr dirty="0" lang="en-GB" smtClean="0"/>
              <a:t>over </a:t>
            </a:r>
            <a:r>
              <a:rPr dirty="0" lang="en-GB" smtClean="0"/>
              <a:t>their children? </a:t>
            </a:r>
            <a:endParaRPr dirty="0" lang="en-US"/>
          </a:p>
        </p:txBody>
      </p:sp>
      <p:pic>
        <p:nvPicPr>
          <p:cNvPr id="2097159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682740" y="3314700"/>
            <a:ext cx="6667500" cy="40005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GB" smtClean="0"/>
              <a:t>Reasons to have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5833" lnSpcReduction="20000"/>
          </a:bodyPr>
          <a:p>
            <a:r>
              <a:rPr dirty="0" lang="en-GB" smtClean="0"/>
              <a:t>Keeping working parents on-site is pegged on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The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lowers turnover and turnover intentions among workers</a:t>
            </a:r>
          </a:p>
          <a:p>
            <a:r>
              <a:rPr dirty="0" lang="en-US" smtClean="0">
                <a:latin typeface="Times New Roman" panose="02020603050405020304" pitchFamily="18" charset="0"/>
                <a:ea typeface="SimSun" panose="02010600030101010101" pitchFamily="2" charset="-122"/>
              </a:rPr>
              <a:t>They lead to increased morale among workers </a:t>
            </a:r>
          </a:p>
          <a:p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 on-the-job daycare sites encourage a wide variety of applicants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The programs can include the “bring-your-baby-to-work” arrangements </a:t>
            </a:r>
          </a:p>
          <a:p>
            <a:endParaRPr dirty="0" lang="en-US" smtClean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GB" smtClean="0"/>
              <a:t>Examples of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 companies</a:t>
            </a:r>
            <a:endParaRPr dirty="0" lang="en-US"/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5833" lnSpcReduction="10000"/>
          </a:bodyPr>
          <a:p>
            <a:r>
              <a:rPr dirty="0" lang="en-GB" smtClean="0"/>
              <a:t>Facebook has established a multi-million dollar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The facility includes employee house, bicycle repair, a pub, hair stylist, and even a doggy care (</a:t>
            </a:r>
            <a:r>
              <a:rPr dirty="0" lang="en-GB" err="1" smtClean="0">
                <a:latin typeface="Times New Roman" panose="02020603050405020304" pitchFamily="18" charset="0"/>
                <a:ea typeface="SimSun" panose="02010600030101010101" pitchFamily="2" charset="-122"/>
              </a:rPr>
              <a:t>Traytner</a:t>
            </a:r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, T 2016)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Google is another company that opened a day-care in 2004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Google’s day-care approximately catered for 200 children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Google keep the day-care affordable for everyone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Google further plans to open other day-cares</a:t>
            </a:r>
          </a:p>
          <a:p>
            <a:endParaRPr dirty="0" lang="en-US"/>
          </a:p>
        </p:txBody>
      </p:sp>
      <p:pic>
        <p:nvPicPr>
          <p:cNvPr id="2097160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972550" y="3822278"/>
            <a:ext cx="3112770" cy="205359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GB" smtClean="0"/>
              <a:t>The Impact of Facebook and Google’s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</a:t>
            </a:r>
            <a:endParaRPr dirty="0"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GB" smtClean="0"/>
              <a:t>Google has grown tremendously due to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Parents can afford child-caring </a:t>
            </a:r>
            <a:r>
              <a:rPr dirty="0" lang="en-US" smtClean="0"/>
              <a:t>since the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are affordable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Another company that has had the day-care sites for over 30 years is Campbell’s Soup </a:t>
            </a:r>
          </a:p>
          <a:p>
            <a:endParaRPr dirty="0" lang="en-GB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2097161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421052" y="4403726"/>
            <a:ext cx="2619375" cy="174307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GB" smtClean="0"/>
              <a:t>Benefits of </a:t>
            </a:r>
            <a:r>
              <a:rPr dirty="0" lang="en-US" smtClean="0">
                <a:latin typeface="Times New Roman" panose="02020603050405020304" pitchFamily="18" charset="0"/>
                <a:ea typeface="SimSun" panose="02010600030101010101" pitchFamily="2" charset="-122"/>
              </a:rPr>
              <a:t>the day-cares to companies </a:t>
            </a:r>
            <a:endParaRPr dirty="0" lang="en-US"/>
          </a:p>
        </p:txBody>
      </p:sp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GB" smtClean="0"/>
              <a:t>The companies experience increased employee loyalty </a:t>
            </a:r>
          </a:p>
          <a:p>
            <a:r>
              <a:rPr dirty="0" lang="en-GB" smtClean="0"/>
              <a:t>The day-cares enhance gender equality </a:t>
            </a:r>
          </a:p>
          <a:p>
            <a:r>
              <a:rPr dirty="0" lang="en-GB" smtClean="0"/>
              <a:t>Shows support for working women and new parents </a:t>
            </a:r>
          </a:p>
          <a:p>
            <a:r>
              <a:rPr dirty="0" lang="en-GB" smtClean="0"/>
              <a:t>Strengthening of company image as a socially responsible company (Chicca, 2019)</a:t>
            </a:r>
          </a:p>
          <a:p>
            <a:r>
              <a:rPr dirty="0" lang="en-GB" smtClean="0"/>
              <a:t>Encouraging employees who want to start a family</a:t>
            </a:r>
          </a:p>
          <a:p>
            <a:endParaRPr dirty="0" lang="en-US"/>
          </a:p>
        </p:txBody>
      </p:sp>
      <p:pic>
        <p:nvPicPr>
          <p:cNvPr id="2097162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02942" y="2285999"/>
            <a:ext cx="2466975" cy="184785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GB" smtClean="0"/>
              <a:t>Benefits to both the Company and Employees 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GB" smtClean="0"/>
              <a:t>Beneficial to the companies since there are little distractions among employees </a:t>
            </a:r>
          </a:p>
          <a:p>
            <a:r>
              <a:rPr dirty="0" lang="en-GB" smtClean="0"/>
              <a:t>Employees have little stress about their children </a:t>
            </a:r>
          </a:p>
          <a:p>
            <a:r>
              <a:rPr dirty="0" lang="en-GB" smtClean="0"/>
              <a:t>Employees do not have to leave work to check on their children </a:t>
            </a:r>
          </a:p>
          <a:p>
            <a:r>
              <a:rPr dirty="0" lang="en-GB" smtClean="0"/>
              <a:t>Companies are able to hire more employees </a:t>
            </a:r>
          </a:p>
          <a:p>
            <a:r>
              <a:rPr dirty="0" lang="en-GB" smtClean="0"/>
              <a:t>The possibility of expansion for a company is inevitable </a:t>
            </a:r>
          </a:p>
          <a:p>
            <a:pPr indent="0" marL="0">
              <a:buNone/>
            </a:pPr>
            <a:endParaRPr dirty="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GB" smtClean="0"/>
              <a:t>Are there any disadvantages? </a:t>
            </a:r>
            <a:endParaRPr dirty="0" lang="en-US"/>
          </a:p>
        </p:txBody>
      </p:sp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GB" smtClean="0"/>
              <a:t>Nothing comes with a little negative effects </a:t>
            </a:r>
          </a:p>
          <a:p>
            <a:r>
              <a:rPr dirty="0" lang="en-US">
                <a:latin typeface="Times New Roman" panose="02020603050405020304" pitchFamily="18" charset="0"/>
                <a:ea typeface="SimSun" panose="02010600030101010101" pitchFamily="2" charset="-122"/>
              </a:rPr>
              <a:t>O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n-the-job daycare sites are sometimes an expensive affair to companies </a:t>
            </a:r>
          </a:p>
          <a:p>
            <a:r>
              <a:rPr dirty="0" lang="en-US">
                <a:latin typeface="Times New Roman" panose="02020603050405020304" pitchFamily="18" charset="0"/>
                <a:ea typeface="SimSun" panose="02010600030101010101" pitchFamily="2" charset="-122"/>
              </a:rPr>
              <a:t>O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n-the-job daycare sites are not options for older children </a:t>
            </a:r>
          </a:p>
          <a:p>
            <a:r>
              <a:rPr dirty="0" lang="en-US" smtClean="0">
                <a:latin typeface="Times New Roman" panose="02020603050405020304" pitchFamily="18" charset="0"/>
                <a:ea typeface="SimSun" panose="02010600030101010101" pitchFamily="2" charset="-122"/>
              </a:rPr>
              <a:t>Can take time and resources to develop to required standards </a:t>
            </a:r>
          </a:p>
          <a:p>
            <a:pPr indent="0" marL="0">
              <a:buNone/>
            </a:pP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dirty="0"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GB" smtClean="0"/>
              <a:t>Why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are Inevitable </a:t>
            </a:r>
            <a:endParaRPr dirty="0"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1667" lnSpcReduction="10000"/>
          </a:bodyPr>
          <a:p>
            <a:r>
              <a:rPr dirty="0" lang="en-GB" smtClean="0"/>
              <a:t>Companies cannot wish away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</a:t>
            </a:r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with the a few disadvantages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Most workers have children who need to be taken care of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Parents are more comfortable when their children’s security is guaranteed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Provision of excellent </a:t>
            </a:r>
            <a:r>
              <a:rPr dirty="0" lang="en-US" smtClean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on-the-job daycare sites guarantees confidence among workers </a:t>
            </a:r>
          </a:p>
          <a:p>
            <a:r>
              <a:rPr dirty="0" lang="en-GB" smtClean="0">
                <a:latin typeface="Times New Roman" panose="02020603050405020304" pitchFamily="18" charset="0"/>
                <a:ea typeface="SimSun" panose="02010600030101010101" pitchFamily="2" charset="-122"/>
              </a:rPr>
              <a:t>Companies must sort out their workers children’s welfare if they want to experience low turnovers </a:t>
            </a:r>
            <a:endParaRPr dirty="0"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GB" smtClean="0"/>
              <a:t>References </a:t>
            </a:r>
            <a:endParaRPr dirty="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5833" lnSpcReduction="20000"/>
          </a:bodyPr>
          <a:p>
            <a:pPr indent="457200">
              <a:lnSpc>
                <a:spcPts val="1620"/>
              </a:lnSpc>
              <a:spcAft>
                <a:spcPts val="0"/>
              </a:spcAft>
            </a:pP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Chicca, D. (2019, November 13). </a:t>
            </a:r>
            <a:r>
              <a:rPr dirty="0" i="1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Many Advantages of Workplace Daycare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Retrieved from Ampersand World SA.</a:t>
            </a:r>
            <a:endParaRPr dirty="0" sz="3200" lang="en-US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-342900" marL="342900">
              <a:lnSpc>
                <a:spcPct val="200000"/>
              </a:lnSpc>
              <a:spcAft>
                <a:spcPts val="0"/>
              </a:spcAft>
            </a:pP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Connell, L. H. (2005). </a:t>
            </a:r>
            <a:r>
              <a:rPr dirty="0" i="1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Childcare Answer Book: Select a Childcare Provider You Can Trust.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Naperville, Ill: Sphinx Pub. Retrieved from https://www.google.com/books/edition/Childcare_Answer_Book/azW1EoqcGMMC?hl=en&amp;gbpv=1&amp;dq=The+Childcare+Answer+Book:+Select+a+Childcare+Provider+You+Can+Trust.+Naperville,+Ill:+Sphinx+Pub.&amp;pg=PR2&amp;printsec=frontcover</a:t>
            </a:r>
            <a:endParaRPr dirty="0" sz="3200" lang="en-US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-342900" marL="342900">
              <a:lnSpc>
                <a:spcPct val="200000"/>
              </a:lnSpc>
              <a:spcAft>
                <a:spcPts val="0"/>
              </a:spcAft>
            </a:pP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Corp, T. (Director). (2021). </a:t>
            </a:r>
            <a:r>
              <a:rPr dirty="0" i="1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Employee Benefits: on-site daycare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[Motion Picture]. Retrieved from https://www.youtube.com/watch?v=UIjd9aN7dp8</a:t>
            </a:r>
            <a:endParaRPr dirty="0" sz="3200" lang="en-US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-342900" marL="342900">
              <a:lnSpc>
                <a:spcPct val="200000"/>
              </a:lnSpc>
              <a:spcAft>
                <a:spcPts val="0"/>
              </a:spcAft>
            </a:pPr>
            <a:r>
              <a:rPr dirty="0" lang="en-US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Trautner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T. (2016, September 16). </a:t>
            </a:r>
            <a:r>
              <a:rPr dirty="0" i="1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Child care in the workplace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Retrieved from Michigan Sate </a:t>
            </a:r>
            <a:r>
              <a:rPr dirty="0" lang="en-US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Univerity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dirty="0" lang="en-US" u="sng" smtClean="0">
                <a:solidFill>
                  <a:srgbClr val="5F5F5F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hlinkClick r:id="rId1"/>
              </a:rPr>
              <a:t>https://www.canr.msu.edu/news/child_care_in_the_workplace</a:t>
            </a:r>
            <a:endParaRPr dirty="0" sz="3200" lang="en-US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7200" marL="342900">
              <a:lnSpc>
                <a:spcPct val="200000"/>
              </a:lnSpc>
              <a:spcAft>
                <a:spcPts val="0"/>
              </a:spcAft>
            </a:pP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Perry, J., 2021. </a:t>
            </a:r>
            <a:r>
              <a:rPr dirty="0" i="1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Campbell opens on-site childcare facility - NJBIZ</a:t>
            </a:r>
            <a:r>
              <a:rPr dirty="0" lang="en-US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[online] NJBIZ. Available at: &lt;https://njbiz.com/campbell-opens-on-site-childcare-facility/&gt; [Accessed 22 September 2021].</a:t>
            </a:r>
            <a:endParaRPr dirty="0" sz="3200" lang="en-US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dirty="0"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rganic">
  <a:themeElements>
    <a:clrScheme name="Organic">
      <a:dk1>
        <a:sysClr lastClr="000000" val="windowText"/>
      </a:dk1>
      <a:lt1>
        <a:sysClr lastClr="FFFFFF" val="window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algn="tl" flip="none" sx="100000" sy="100000" tx="0" ty="0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r="13500000" dist="12700">
              <a:srgbClr val="000000">
                <a:alpha val="45000"/>
              </a:srgbClr>
            </a:innerShdw>
          </a:effectLst>
        </a:effectStyle>
        <a:effectStyle>
          <a:effectLst>
            <a:outerShdw blurRad="38100" dir="5400000" dist="254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On-the-job Daycare Sites</dc:title>
  <dc:creator>254718221022</dc:creator>
  <cp:lastModifiedBy>254718221022</cp:lastModifiedBy>
  <dcterms:created xsi:type="dcterms:W3CDTF">2021-10-02T02:11:07Z</dcterms:created>
  <dcterms:modified xsi:type="dcterms:W3CDTF">2021-10-03T08:13:12Z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e8db5470cacb4ff4b49b65562f4b7daa</vt:lpwstr>
  </property>
</Properties>
</file>